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5"/>
    <p:sldMasterId id="214748372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Proxima Nova"/>
      <p:regular r:id="rId45"/>
      <p:bold r:id="rId46"/>
      <p:italic r:id="rId47"/>
      <p:boldItalic r:id="rId48"/>
    </p:embeddedFont>
    <p:embeddedFont>
      <p:font typeface="Nunito"/>
      <p:regular r:id="rId49"/>
      <p:bold r:id="rId50"/>
      <p:italic r:id="rId51"/>
      <p:boldItalic r:id="rId52"/>
    </p:embeddedFont>
    <p:embeddedFont>
      <p:font typeface="Montserrat"/>
      <p:regular r:id="rId53"/>
      <p:bold r:id="rId54"/>
      <p:italic r:id="rId55"/>
      <p:boldItalic r:id="rId56"/>
    </p:embeddedFont>
    <p:embeddedFont>
      <p:font typeface="Google Sans Medium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Omar Hoyo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453FD0-808C-4BAF-ACC5-678FD074995A}">
  <a:tblStyle styleId="{3E453FD0-808C-4BAF-ACC5-678FD074995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Nuni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GoogleSansMedium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3" Type="http://schemas.openxmlformats.org/officeDocument/2006/relationships/font" Target="fonts/Montserrat-regular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4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3.xml"/><Relationship Id="rId54" Type="http://schemas.openxmlformats.org/officeDocument/2006/relationships/font" Target="fonts/Montserrat-bold.fntdata"/><Relationship Id="rId13" Type="http://schemas.openxmlformats.org/officeDocument/2006/relationships/slide" Target="slides/slide6.xml"/><Relationship Id="rId57" Type="http://schemas.openxmlformats.org/officeDocument/2006/relationships/font" Target="fonts/GoogleSansMedium-regular.fntdata"/><Relationship Id="rId12" Type="http://schemas.openxmlformats.org/officeDocument/2006/relationships/slide" Target="slides/slide5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8.xml"/><Relationship Id="rId59" Type="http://schemas.openxmlformats.org/officeDocument/2006/relationships/font" Target="fonts/GoogleSansMedium-italic.fntdata"/><Relationship Id="rId14" Type="http://schemas.openxmlformats.org/officeDocument/2006/relationships/slide" Target="slides/slide7.xml"/><Relationship Id="rId58" Type="http://schemas.openxmlformats.org/officeDocument/2006/relationships/font" Target="fonts/GoogleSansMedium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3-09T18:29:27.033">
    <p:pos x="1178" y="496"/>
    <p:text>@ruben.amtz@outlook.com Si no se forman equipos, debería editarse esta parte
_Assigned to ruben.amtz@outlook.com_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3-09T18:30:22.859">
    <p:pos x="3377" y="1154"/>
    <p:text>@ruben.amtz@outlook.com Editar esta parte: El tiempo de presentación depende del número de equipos o individuos que presenten.
_Assigned to ruben.amtz@outlook.com_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0ebaf09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0ebaf09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08c6ea1c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08c6ea1c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08c6ea1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08c6ea1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0fbbfc6a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0fbbfc6a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08c6ea1c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1108c6ea1c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Utilizar el Gantt acoplado a la metodología de CRISP-DM dará claridad de los pasos a seguir completando las tareas en tiempos específicos para complementar los entregables.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08c6ea1c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1108c6ea1c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08c6ea1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108c6ea1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08c6ea1c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108c6ea1c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08c6ea1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108c6ea1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08c6ea1c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1108c6ea1c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08c6ea1c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108c6ea1c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08c6ea1c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108c6ea1c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08c6ea1c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1108c6ea1c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08c6ea1c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1108c6ea1c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108c6ea1c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108c6ea1c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60dc922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060dc922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ca3593a6a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0ca3593a6a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ca3593a6a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10ca3593a6a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ca3593a6a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10ca3593a6a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0ca3593a6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0ca3593a6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​​https://michal.karzynski.pl/blog/2017/03/19/developing-workflows-with-apache-airflow/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0ca3593a6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10ca3593a6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ca3593a6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10ca3593a6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ca3593a6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10ca3593a6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ca3593a6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10ca3593a6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ca3593a6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10ca3593a6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08c6ea1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08c6ea1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65d3cc033_3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65d3cc033_3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b7b5de2b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b7b5de2b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de8c4bdd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de8c4bdd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65d3cc03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065d3cc03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65d3cc033_3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65d3cc033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65d3cc033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65d3cc033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3.png"/><Relationship Id="rId4" Type="http://schemas.openxmlformats.org/officeDocument/2006/relationships/image" Target="../media/image3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Relationship Id="rId4" Type="http://schemas.openxmlformats.org/officeDocument/2006/relationships/image" Target="../media/image37.gif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7.gif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3" name="Google Shape;163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4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75" name="Google Shape;17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5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8" name="Google Shape;178;p45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9" name="Google Shape;179;p45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2" name="Google Shape;182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3" name="Google Shape;18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6" name="Google Shape;1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7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0" name="Google Shape;1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8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" name="Google Shape;195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96" name="Google Shape;19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50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00" name="Google Shape;20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3" name="Google Shape;20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3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53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4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54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14" name="Google Shape;21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5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20" name="Google Shape;22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3" name="Google Shape;223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4" name="Google Shape;22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9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27" name="Google Shape;22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0" name="Google Shape;230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1" name="Google Shape;23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8" name="Google Shape;238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2" name="Google Shape;242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3" name="Google Shape;24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4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4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4"/>
          <p:cNvPicPr preferRelativeResize="0"/>
          <p:nvPr/>
        </p:nvPicPr>
        <p:blipFill rotWithShape="1">
          <a:blip r:embed="rId4">
            <a:alphaModFix/>
          </a:blip>
          <a:srcRect b="0" l="20012" r="19491" t="65414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64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" name="Google Shape;25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7" name="Google Shape;257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8" name="Google Shape;25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6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3" name="Google Shape;263;p6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7" name="Google Shape;267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8" name="Google Shape;26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1" name="Google Shape;271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2" name="Google Shape;27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5" name="Google Shape;275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6" name="Google Shape;27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1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1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1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1"/>
          <p:cNvPicPr preferRelativeResize="0"/>
          <p:nvPr/>
        </p:nvPicPr>
        <p:blipFill rotWithShape="1">
          <a:blip r:embed="rId3">
            <a:alphaModFix/>
          </a:blip>
          <a:srcRect b="0" l="20012" r="19491" t="65414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71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7" name="Google Shape;287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8" name="Google Shape;28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2" name="Google Shape;292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3" name="Google Shape;29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6" name="Google Shape;296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7" name="Google Shape;29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0" name="Google Shape;300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1" name="Google Shape;30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4" name="Google Shape;304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5" name="Google Shape;30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7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7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0" name="Google Shape;31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55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  <p:sldLayoutId id="2147483723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delabs.developers.google.com/codelabs/vertex-ai-custom-code-training?hl=en#0" TargetMode="External"/><Relationship Id="rId4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gitovsmachina.github.io/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.xml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huggingface.co/spaces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hyperlink" Target="https://colab.research.google.com/drive/1sq38xqcp-TaWT46L6_cdEHvwZ794KKz7?usp=sharing" TargetMode="External"/><Relationship Id="rId5" Type="http://schemas.openxmlformats.org/officeDocument/2006/relationships/hyperlink" Target="https://colab.research.google.com/drive/1sq38xqcp-TaWT46L6_cdEHvwZ794KKz7?usp=sharing" TargetMode="External"/><Relationship Id="rId6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jpg"/><Relationship Id="rId4" Type="http://schemas.openxmlformats.org/officeDocument/2006/relationships/image" Target="../media/image64.png"/><Relationship Id="rId5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Relationship Id="rId4" Type="http://schemas.openxmlformats.org/officeDocument/2006/relationships/hyperlink" Target="https://www.inovex.de/de/blog/fully-managing-databricks-from-airflow-using-custom-operators/" TargetMode="External"/><Relationship Id="rId5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Relationship Id="rId4" Type="http://schemas.openxmlformats.org/officeDocument/2006/relationships/hyperlink" Target="https://towardsdatascience.com/10-minutes-to-building-a-machine-learning-pipeline-with-apache-airflow-53cd09268977" TargetMode="External"/><Relationship Id="rId5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Relationship Id="rId4" Type="http://schemas.openxmlformats.org/officeDocument/2006/relationships/hyperlink" Target="https://codelabs.developers.google.com/codelabs/cloud-kubeflow-minikf-kale-katib?hl=en#0" TargetMode="External"/><Relationship Id="rId5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Relationship Id="rId4" Type="http://schemas.openxmlformats.org/officeDocument/2006/relationships/hyperlink" Target="https://medium.com/@Sushil_Kumar/setting-up-mlflow-on-google-cloud-for-remote-tracking-of-machine-learning-experiments-b48e0122de04" TargetMode="External"/><Relationship Id="rId5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hyperlink" Target="https://www.vantage-ai.com/en/blog/keeping-your-ml-model-in-shape-with-kafka-airflow-and-mlflow" TargetMode="External"/><Relationship Id="rId5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hyperlink" Target="https://databricks.com/session_eu20/mats-stack-mlflow-airflow-tensorflow-spark-for-cross-system-orchestration-of-machine-learning-pipelines" TargetMode="External"/><Relationship Id="rId5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67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hyperlink" Target="https://web.stanford.edu/class/cs224u/" TargetMode="External"/><Relationship Id="rId5" Type="http://schemas.openxmlformats.org/officeDocument/2006/relationships/hyperlink" Target="https://databricks.com/p/ebook/building-the-data-lakehouse" TargetMode="External"/><Relationship Id="rId6" Type="http://schemas.openxmlformats.org/officeDocument/2006/relationships/hyperlink" Target="https://databricks.com/" TargetMode="External"/><Relationship Id="rId7" Type="http://schemas.openxmlformats.org/officeDocument/2006/relationships/hyperlink" Target="https://huggingface.co/spaces" TargetMode="External"/><Relationship Id="rId8" Type="http://schemas.openxmlformats.org/officeDocument/2006/relationships/hyperlink" Target="https://cogitovsmachina.github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4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50.png"/><Relationship Id="rId5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Relationship Id="rId4" Type="http://schemas.openxmlformats.org/officeDocument/2006/relationships/hyperlink" Target="https://www.revistaingenieria.unam.mx/numeros/2020/v21n1-08.pdf" TargetMode="External"/><Relationship Id="rId5" Type="http://schemas.openxmlformats.org/officeDocument/2006/relationships/hyperlink" Target="https://healthdataminer.com/data-mining/crisp-dm-una-metodologia-para-mineria-de-datos-en-salud/" TargetMode="External"/><Relationship Id="rId6" Type="http://schemas.openxmlformats.org/officeDocument/2006/relationships/hyperlink" Target="https://keithmccormick.com/wp-content/uploads/CRISP-DM%20No%20Brand.pdf" TargetMode="External"/><Relationship Id="rId7" Type="http://schemas.openxmlformats.org/officeDocument/2006/relationships/hyperlink" Target="https://www.the-modeling-agency.com/crisp-dm.pdf" TargetMode="External"/><Relationship Id="rId8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tZ_Jrc_nRJY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drive/folders/1PXPNM3ye1gqaATxabPnK_CsluPkqBxLZ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71.png"/><Relationship Id="rId6" Type="http://schemas.openxmlformats.org/officeDocument/2006/relationships/hyperlink" Target="https://github.com/ageron/handson-ml2/blob/master/ml-project-checklist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8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Vertex AI:Custom training job and prediction using managed datasets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HackLabs by DEVF</a:t>
            </a:r>
            <a:endParaRPr sz="2700"/>
          </a:p>
        </p:txBody>
      </p:sp>
      <p:pic>
        <p:nvPicPr>
          <p:cNvPr id="388" name="Google Shape;38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913" y="742575"/>
            <a:ext cx="5524166" cy="4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0"/>
          <p:cNvSpPr txBox="1"/>
          <p:nvPr/>
        </p:nvSpPr>
        <p:spPr>
          <a:xfrm>
            <a:off x="4234200" y="1321200"/>
            <a:ext cx="44187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Alcances de proyectos de Machine Learning.</a:t>
            </a:r>
            <a:endParaRPr b="1"/>
          </a:p>
        </p:txBody>
      </p:sp>
      <p:pic>
        <p:nvPicPr>
          <p:cNvPr id="395" name="Google Shape;39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1"/>
          <p:cNvSpPr txBox="1"/>
          <p:nvPr/>
        </p:nvSpPr>
        <p:spPr>
          <a:xfrm>
            <a:off x="760450" y="1511925"/>
            <a:ext cx="36552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CONTINUAMOS CON EL MÓDULO DE PRÁCTICA INTENSA. 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RESOLVEREMOS UN PROYECTO CON ENFOQUE EN LA 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CREACIÓN</a:t>
            </a:r>
            <a:r>
              <a:rPr lang="en" sz="1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UNA SOLUCIÓN APLICANDO ML SIGUIENDO PASO A PASO LA METODOLOGÍA DE CRISP-DM.</a:t>
            </a:r>
            <a:endParaRPr sz="1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91"/>
          <p:cNvSpPr txBox="1"/>
          <p:nvPr/>
        </p:nvSpPr>
        <p:spPr>
          <a:xfrm>
            <a:off x="681900" y="691075"/>
            <a:ext cx="38781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b="1" sz="29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p91"/>
          <p:cNvPicPr preferRelativeResize="0"/>
          <p:nvPr/>
        </p:nvPicPr>
        <p:blipFill rotWithShape="1">
          <a:blip r:embed="rId3">
            <a:alphaModFix/>
          </a:blip>
          <a:srcRect b="0" l="0" r="60998" t="0"/>
          <a:stretch/>
        </p:blipFill>
        <p:spPr>
          <a:xfrm>
            <a:off x="5023239" y="691075"/>
            <a:ext cx="3112410" cy="36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2"/>
          <p:cNvSpPr txBox="1"/>
          <p:nvPr/>
        </p:nvSpPr>
        <p:spPr>
          <a:xfrm>
            <a:off x="377100" y="157675"/>
            <a:ext cx="8579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INSTRUCCIONES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0" name="Google Shape;410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92"/>
          <p:cNvSpPr txBox="1"/>
          <p:nvPr/>
        </p:nvSpPr>
        <p:spPr>
          <a:xfrm>
            <a:off x="1871000" y="788700"/>
            <a:ext cx="66564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Encontrar a su pareja de trabajo.</a:t>
            </a:r>
            <a:endParaRPr b="1" sz="100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El trabajo en equipo permitirá compartir teorías y dudas que aporten guía para solucionar la prueba técnica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Leer la problemática.</a:t>
            </a:r>
            <a:endParaRPr b="1" sz="100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Entender los requerimientos que se solicita para tener claridad de las metas que se buscan cumplir.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Define plan y tiempos de acción.</a:t>
            </a:r>
            <a:endParaRPr b="1" sz="100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Organízate con tu equipo para utilizar el Gantt acoplado a la metodología de CRISP-DM que dará visibilidad a los pasos a seguir en un orden estructurado para complementar los entregables.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Resolución </a:t>
            </a:r>
            <a:r>
              <a:rPr b="1" lang="en" sz="1000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</a:rPr>
              <a:t>de tar</a:t>
            </a:r>
            <a:r>
              <a:rPr b="1" lang="en" sz="10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eas planeadas.</a:t>
            </a:r>
            <a:endParaRPr b="1" sz="10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Es momento de poner las manos en acción. 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Preparación de demos.</a:t>
            </a:r>
            <a:endParaRPr b="1" sz="10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Dar presentación a los materiales que se utilizarán para la demostración de tus procesos, resultados y conclusiones.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Demos</a:t>
            </a:r>
            <a:endParaRPr b="1" sz="10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Exponer ante el público los puntos relevantes y conclusiones. 30 minutos en total (15 de exposición y 15 de Q&amp;A)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Montserrat"/>
              <a:buAutoNum type="arabicPeriod"/>
            </a:pPr>
            <a:r>
              <a:rPr b="1" lang="en" sz="10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Preparar preguntas de evaluación.</a:t>
            </a:r>
            <a:endParaRPr b="1" sz="10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Anotar dudas de las expos de los otros equipos a realizar.</a:t>
            </a:r>
            <a:endParaRPr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92"/>
          <p:cNvSpPr/>
          <p:nvPr/>
        </p:nvSpPr>
        <p:spPr>
          <a:xfrm>
            <a:off x="1754000" y="2910475"/>
            <a:ext cx="117000" cy="17082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92"/>
          <p:cNvSpPr txBox="1"/>
          <p:nvPr/>
        </p:nvSpPr>
        <p:spPr>
          <a:xfrm>
            <a:off x="768700" y="1361925"/>
            <a:ext cx="83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Semana 1</a:t>
            </a:r>
            <a:endParaRPr b="1"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92"/>
          <p:cNvSpPr txBox="1"/>
          <p:nvPr/>
        </p:nvSpPr>
        <p:spPr>
          <a:xfrm>
            <a:off x="768700" y="3223675"/>
            <a:ext cx="83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Semana 2</a:t>
            </a:r>
            <a:endParaRPr b="1" sz="1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92"/>
          <p:cNvSpPr/>
          <p:nvPr/>
        </p:nvSpPr>
        <p:spPr>
          <a:xfrm>
            <a:off x="1761250" y="871975"/>
            <a:ext cx="117000" cy="20385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3"/>
          <p:cNvSpPr txBox="1"/>
          <p:nvPr/>
        </p:nvSpPr>
        <p:spPr>
          <a:xfrm>
            <a:off x="377100" y="2338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93"/>
          <p:cNvSpPr txBox="1"/>
          <p:nvPr/>
        </p:nvSpPr>
        <p:spPr>
          <a:xfrm>
            <a:off x="4903050" y="965525"/>
            <a:ext cx="37716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1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vamos a centrarnos en que todos entendamos el objetivo del proyecto.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Leeremos el documento que plantea los problemas a resolver, determinando los objetivos de negocio, evaluando los recursos con los que contamos y determinando las metas de exploración que queremos alcanzar.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23" name="Google Shape;423;p93"/>
          <p:cNvGraphicFramePr/>
          <p:nvPr/>
        </p:nvGraphicFramePr>
        <p:xfrm>
          <a:off x="910500" y="1028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{3E453FD0-808C-4BAF-ACC5-678FD074995A}</a:tableStyleId>
              </a:tblPr>
              <a:tblGrid>
                <a:gridCol w="2191200"/>
                <a:gridCol w="297825"/>
                <a:gridCol w="382850"/>
                <a:gridCol w="382850"/>
                <a:gridCol w="382850"/>
              </a:tblGrid>
              <a:tr h="1154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MARZO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MARZO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</a:tr>
              <a:tr h="12897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S3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S4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17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Business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Business Objectives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Background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Objectives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Business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Assess the Current Situation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Inventory of resources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Requirements, assumptions and constraints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Risks and contingencies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Terminology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Costs and benefits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Determine Data Mining Goals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Goals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Mining Success Criteria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Produce Project Plan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7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Project Plan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Assessment of Tools and Techniques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4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9" name="Google Shape;42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94"/>
          <p:cNvSpPr txBox="1"/>
          <p:nvPr/>
        </p:nvSpPr>
        <p:spPr>
          <a:xfrm>
            <a:off x="5538550" y="1269600"/>
            <a:ext cx="31485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2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pondremos manos a la obra.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 primero: recolectar los datos iniciales.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Describe tus datos con las herramientas más básicas.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Detecta anomalías en los datos: datos perdidos, datos atípicos, etc.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31" name="Google Shape;431;p94"/>
          <p:cNvGraphicFramePr/>
          <p:nvPr/>
        </p:nvGraphicFramePr>
        <p:xfrm>
          <a:off x="758100" y="134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{3E453FD0-808C-4BAF-ACC5-678FD074995A}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MARZO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MARZO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S3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S4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Understanding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Collect Initial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Collection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Describe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Initial Data Exploration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Verify Data Quality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Missing Data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Outliers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Quality Report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95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</a:t>
            </a: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7" name="Google Shape;43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95"/>
          <p:cNvSpPr txBox="1"/>
          <p:nvPr/>
        </p:nvSpPr>
        <p:spPr>
          <a:xfrm>
            <a:off x="5315125" y="1330650"/>
            <a:ext cx="33603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será empleado para seleccionar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Decide qué columnas incluir en tu reporte final y cuáles no, ¿por qué?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Realizarás operaciones de limpieza de datos.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39" name="Google Shape;439;p95"/>
          <p:cNvGraphicFramePr/>
          <p:nvPr/>
        </p:nvGraphicFramePr>
        <p:xfrm>
          <a:off x="605700" y="1330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{3E453FD0-808C-4BAF-ACC5-678FD074995A}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MARZO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MARZO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S3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S4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Preparation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Select Your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Rationale for Inclusion/Exclusion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Clean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Data Cleaning Report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Label Encoding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Drop Unnecessary Columns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Altering Datatypes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Dealing With Zeros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6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PRIMER</a:t>
            </a: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6" name="Google Shape;446;p96"/>
          <p:cNvGraphicFramePr/>
          <p:nvPr/>
        </p:nvGraphicFramePr>
        <p:xfrm>
          <a:off x="605700" y="133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{3E453FD0-808C-4BAF-ACC5-678FD074995A}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MARZO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MARZO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S3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S4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Data Preparation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Construct Required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Derived Attributes Generated Records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Integrate Data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Merged Data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Format Data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Reformatted Data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Dataset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Dataset Description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7" name="Google Shape;447;p96"/>
          <p:cNvSpPr txBox="1"/>
          <p:nvPr/>
        </p:nvSpPr>
        <p:spPr>
          <a:xfrm>
            <a:off x="5315125" y="1330650"/>
            <a:ext cx="3360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será empleado para seleccionar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Realizarás las operaciones necesarias para transformar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gran objetivo es conseguir cumplir con los principios de Tidy Data en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7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4" name="Google Shape;454;p97"/>
          <p:cNvGraphicFramePr/>
          <p:nvPr/>
        </p:nvGraphicFramePr>
        <p:xfrm>
          <a:off x="605700" y="133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{3E453FD0-808C-4BAF-ACC5-678FD074995A}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MARZO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MARZO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S3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S4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Modeling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Select Modeling Techniques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Modeling Technique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Modeling Assumptions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Generate Test Design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Test Design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Build Model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Asses Model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455" name="Google Shape;455;p97"/>
          <p:cNvSpPr txBox="1"/>
          <p:nvPr/>
        </p:nvSpPr>
        <p:spPr>
          <a:xfrm>
            <a:off x="5315125" y="1330650"/>
            <a:ext cx="3360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3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será empleado para seleccionar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Realizarás las operaciones necesarias para transformar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gran objetivo es conseguir cumplir con los principios de Tidy Data en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0"/>
          <p:cNvSpPr txBox="1"/>
          <p:nvPr/>
        </p:nvSpPr>
        <p:spPr>
          <a:xfrm>
            <a:off x="4234200" y="1321200"/>
            <a:ext cx="44187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320" name="Google Shape;3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8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1" name="Google Shape;46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2" name="Google Shape;462;p98"/>
          <p:cNvGraphicFramePr/>
          <p:nvPr/>
        </p:nvGraphicFramePr>
        <p:xfrm>
          <a:off x="605700" y="133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{3E453FD0-808C-4BAF-ACC5-678FD074995A}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MARZO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MARZO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</a:tr>
              <a:tr h="200025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S3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S4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Evaluation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Construct Required Data</a:t>
                      </a:r>
                      <a:endParaRPr b="1"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Derived Attributes Generated Records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Integrate Data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Merged Data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Format Data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Reformatted Data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Dataset</a:t>
                      </a:r>
                      <a:endParaRPr b="1"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Dataset Description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3" name="Google Shape;463;p98"/>
          <p:cNvSpPr txBox="1"/>
          <p:nvPr/>
        </p:nvSpPr>
        <p:spPr>
          <a:xfrm>
            <a:off x="5315125" y="1330650"/>
            <a:ext cx="3360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3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será empleado para seleccionar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Realizarás las operaciones necesarias para transformar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gran objetivo es conseguir cumplir con los principios de Tidy Data en tus datos.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9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SEGUNDA SEMANA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99"/>
          <p:cNvSpPr txBox="1"/>
          <p:nvPr/>
        </p:nvSpPr>
        <p:spPr>
          <a:xfrm>
            <a:off x="5361025" y="1833000"/>
            <a:ext cx="33603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El </a:t>
            </a:r>
            <a:r>
              <a:rPr b="1" lang="en">
                <a:latin typeface="Nunito"/>
                <a:ea typeface="Nunito"/>
                <a:cs typeface="Nunito"/>
                <a:sym typeface="Nunito"/>
              </a:rPr>
              <a:t>día 4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cerraremos con los demos.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Cada equipo tendrá 25 minutos para exponer todo lo que realizó en estas 2 semanas.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¡Éxito!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71" name="Google Shape;471;p99"/>
          <p:cNvGraphicFramePr/>
          <p:nvPr/>
        </p:nvGraphicFramePr>
        <p:xfrm>
          <a:off x="529500" y="202879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{3E453FD0-808C-4BAF-ACC5-678FD074995A}</a:tableStyleId>
              </a:tblPr>
              <a:tblGrid>
                <a:gridCol w="2943225"/>
                <a:gridCol w="400050"/>
                <a:gridCol w="400050"/>
                <a:gridCol w="400050"/>
                <a:gridCol w="400050"/>
              </a:tblGrid>
              <a:tr h="41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MARZO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MARZO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</a:tr>
              <a:tr h="41850">
                <a:tc v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S3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333333"/>
                          </a:solidFill>
                        </a:rPr>
                        <a:t>S4</a:t>
                      </a:r>
                      <a:endParaRPr b="1" sz="8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 hMerge="1"/>
              </a:tr>
              <a:tr h="45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33333"/>
                          </a:solidFill>
                        </a:rPr>
                        <a:t>ETAPAS</a:t>
                      </a:r>
                      <a:endParaRPr b="1" sz="900">
                        <a:solidFill>
                          <a:srgbClr val="33333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</a:rPr>
                        <a:t>Demo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Presentación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3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Demo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Proyectos de investigación @</a:t>
            </a: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 CS224U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400" y="1008963"/>
            <a:ext cx="5867175" cy="14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211" y="2589050"/>
            <a:ext cx="4357551" cy="21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Repositorio de proyectos en Databricks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238" y="1440600"/>
            <a:ext cx="6747524" cy="12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25" y="2732263"/>
            <a:ext cx="3617499" cy="189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HuggingFace Spaces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9550" y="2152650"/>
            <a:ext cx="90487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03"/>
          <p:cNvSpPr txBox="1"/>
          <p:nvPr/>
        </p:nvSpPr>
        <p:spPr>
          <a:xfrm>
            <a:off x="4204025" y="1493250"/>
            <a:ext cx="4197000" cy="21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Proyecto 2: Detección de Spam.</a:t>
            </a:r>
            <a:endParaRPr b="1" sz="4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0" name="Google Shape;50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4"/>
          <p:cNvSpPr txBox="1"/>
          <p:nvPr/>
        </p:nvSpPr>
        <p:spPr>
          <a:xfrm>
            <a:off x="377100" y="386275"/>
            <a:ext cx="8579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DESARROLLO DE SOLUCIÓN</a:t>
            </a:r>
            <a:endParaRPr b="1" sz="3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8" name="Google Shape;50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04"/>
          <p:cNvSpPr txBox="1"/>
          <p:nvPr/>
        </p:nvSpPr>
        <p:spPr>
          <a:xfrm>
            <a:off x="377100" y="2142900"/>
            <a:ext cx="42078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CLASIFICADOR DE CORREO SPAM.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0" name="Google Shape;51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275" y="1167000"/>
            <a:ext cx="2809500" cy="28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650" y="3078349"/>
            <a:ext cx="1342674" cy="100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5"/>
          <p:cNvSpPr txBox="1"/>
          <p:nvPr/>
        </p:nvSpPr>
        <p:spPr>
          <a:xfrm>
            <a:off x="4424125" y="1838850"/>
            <a:ext cx="4418700" cy="14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Otros proyectos en Hacklabs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5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-71075" y="0"/>
            <a:ext cx="4096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06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06"/>
          <p:cNvSpPr txBox="1"/>
          <p:nvPr/>
        </p:nvSpPr>
        <p:spPr>
          <a:xfrm>
            <a:off x="1500000" y="1854900"/>
            <a:ext cx="61440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Clasificador de Spam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535" name="Google Shape;53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07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107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8" name="Google Shape;538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1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08"/>
          <p:cNvSpPr/>
          <p:nvPr/>
        </p:nvSpPr>
        <p:spPr>
          <a:xfrm>
            <a:off x="803550" y="1201800"/>
            <a:ext cx="7536900" cy="24957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08"/>
          <p:cNvSpPr txBox="1"/>
          <p:nvPr/>
        </p:nvSpPr>
        <p:spPr>
          <a:xfrm>
            <a:off x="1500000" y="1348850"/>
            <a:ext cx="61440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Fully Managing Databricks from Airflow using Custom Operators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09"/>
          <p:cNvSpPr/>
          <p:nvPr/>
        </p:nvSpPr>
        <p:spPr>
          <a:xfrm>
            <a:off x="803550" y="1278000"/>
            <a:ext cx="7536900" cy="29583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09"/>
          <p:cNvSpPr txBox="1"/>
          <p:nvPr/>
        </p:nvSpPr>
        <p:spPr>
          <a:xfrm>
            <a:off x="1500000" y="1348850"/>
            <a:ext cx="6144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10 Minutes to Building a Machine Learning Pipeline with Apache Airflow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8" name="Google Shape;558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10"/>
          <p:cNvSpPr/>
          <p:nvPr/>
        </p:nvSpPr>
        <p:spPr>
          <a:xfrm>
            <a:off x="803550" y="1659000"/>
            <a:ext cx="7536900" cy="24831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10"/>
          <p:cNvSpPr txBox="1"/>
          <p:nvPr/>
        </p:nvSpPr>
        <p:spPr>
          <a:xfrm>
            <a:off x="1500000" y="1690350"/>
            <a:ext cx="61440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From Notebook to Kubeflow Pipelines with HP Tuning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11"/>
          <p:cNvSpPr/>
          <p:nvPr/>
        </p:nvSpPr>
        <p:spPr>
          <a:xfrm>
            <a:off x="803550" y="1049400"/>
            <a:ext cx="7536900" cy="3055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11"/>
          <p:cNvSpPr txBox="1"/>
          <p:nvPr/>
        </p:nvSpPr>
        <p:spPr>
          <a:xfrm>
            <a:off x="1500000" y="1120250"/>
            <a:ext cx="61440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Setting up MLFlow on Google Cloud for Remote Tracking of Machine Learning Experiments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8" name="Google Shape;578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12"/>
          <p:cNvSpPr/>
          <p:nvPr/>
        </p:nvSpPr>
        <p:spPr>
          <a:xfrm>
            <a:off x="803550" y="1049400"/>
            <a:ext cx="7536900" cy="3055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12"/>
          <p:cNvSpPr txBox="1"/>
          <p:nvPr/>
        </p:nvSpPr>
        <p:spPr>
          <a:xfrm>
            <a:off x="1500000" y="1120250"/>
            <a:ext cx="61440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Keeping your ML model in shape with Kafka, Airflow and MLFlow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8" name="Google Shape;588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113"/>
          <p:cNvSpPr/>
          <p:nvPr/>
        </p:nvSpPr>
        <p:spPr>
          <a:xfrm>
            <a:off x="803550" y="1049400"/>
            <a:ext cx="7536900" cy="3055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13"/>
          <p:cNvSpPr txBox="1"/>
          <p:nvPr/>
        </p:nvSpPr>
        <p:spPr>
          <a:xfrm>
            <a:off x="1500000" y="1617600"/>
            <a:ext cx="61440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MATS stack for ML Pipelines</a:t>
            </a:r>
            <a:r>
              <a:rPr b="1" lang="en" sz="36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600" u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8" name="Google Shape;598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14"/>
          <p:cNvSpPr txBox="1"/>
          <p:nvPr/>
        </p:nvSpPr>
        <p:spPr>
          <a:xfrm>
            <a:off x="4234200" y="1321200"/>
            <a:ext cx="44187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Proyectos de Machine Learning.</a:t>
            </a:r>
            <a:endParaRPr b="1"/>
          </a:p>
        </p:txBody>
      </p:sp>
      <p:pic>
        <p:nvPicPr>
          <p:cNvPr id="606" name="Google Shape;60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2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335" name="Google Shape;3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82"/>
          <p:cNvSpPr txBox="1"/>
          <p:nvPr/>
        </p:nvSpPr>
        <p:spPr>
          <a:xfrm>
            <a:off x="636450" y="1242525"/>
            <a:ext cx="7871100" cy="3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Vamos a 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analizar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🐱‍💻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algunos 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proyectos</a:t>
            </a:r>
            <a:r>
              <a:rPr lang="en" sz="1800">
                <a:solidFill>
                  <a:srgbClr val="E8E7E3"/>
                </a:solidFill>
              </a:rPr>
              <a:t>🤖💜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desde tres diferentes perspectivas: proyectos de investigación de la clase de </a:t>
            </a:r>
            <a:r>
              <a:rPr b="1"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CS224U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Stanford University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revisaremos un repositorio de proyectos de una biblioteca 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Open Source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basada en </a:t>
            </a:r>
            <a:r>
              <a:rPr b="1"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Data Lakehouse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llamada </a:t>
            </a:r>
            <a:r>
              <a:rPr b="1"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Databricks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, y cerramos con una revisión de proyectos en </a:t>
            </a:r>
            <a:r>
              <a:rPr b="1"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Hugging Face Spaces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Posteriormente vamos a 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echar un vistazo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🐱‍💻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 la herramienta de proyectos llamada </a:t>
            </a:r>
            <a:r>
              <a:rPr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HackLabs</a:t>
            </a: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y veremos algunos challenges en </a:t>
            </a:r>
            <a:r>
              <a:rPr b="1"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b="1" lang="en" sz="1800">
                <a:solidFill>
                  <a:srgbClr val="E8E7E3"/>
                </a:solidFill>
              </a:rPr>
              <a:t>💻🐍.</a:t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vamos a dedicar 10 minutos para preguntas y respuestas, así como conclusiones y siguientes pasos.</a:t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revisar fragmentos de algunas Python Notebooks y  con la intención </a:t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3"/>
          <p:cNvSpPr txBox="1"/>
          <p:nvPr/>
        </p:nvSpPr>
        <p:spPr>
          <a:xfrm>
            <a:off x="4726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342" name="Google Shape;34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83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539600" y="18020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83"/>
          <p:cNvSpPr txBox="1"/>
          <p:nvPr/>
        </p:nvSpPr>
        <p:spPr>
          <a:xfrm>
            <a:off x="472650" y="897000"/>
            <a:ext cx="8327700" cy="3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6:45 - 7:45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Alcances de proyectos de Machine Learning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7:45 - 8:00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Clasificador de Spam.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 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8:15 - 9:15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Otros Challenges + vista rápida de HackLabs.</a:t>
            </a:r>
            <a:endParaRPr sz="15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9:15 - 9:30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5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/>
          </a:p>
        </p:txBody>
      </p:sp>
      <p:pic>
        <p:nvPicPr>
          <p:cNvPr id="350" name="Google Shape;3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85"/>
          <p:cNvSpPr txBox="1"/>
          <p:nvPr/>
        </p:nvSpPr>
        <p:spPr>
          <a:xfrm>
            <a:off x="529500" y="1700423"/>
            <a:ext cx="36837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Ejemplos de aplicación</a:t>
            </a:r>
            <a:endParaRPr sz="1800">
              <a:solidFill>
                <a:srgbClr val="441848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BD geográfica UNAM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Minería de datos en salud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CRISP DM Papers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The CRISP-DM Process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CRISP-DM 1.0</a:t>
            </a:r>
            <a:r>
              <a:rPr lang="en" sz="1800" u="sng">
                <a:solidFill>
                  <a:schemeClr val="dk1"/>
                </a:solidFill>
              </a:rPr>
              <a:t> </a:t>
            </a:r>
            <a:b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4900" y="953884"/>
            <a:ext cx="3683700" cy="369292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8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CRoss-Industry Standard Process Model: CRISP-DM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6"/>
          <p:cNvSpPr txBox="1"/>
          <p:nvPr/>
        </p:nvSpPr>
        <p:spPr>
          <a:xfrm>
            <a:off x="168625" y="222475"/>
            <a:ext cx="89121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Natural Language Understanding @ StanfordOnline</a:t>
            </a:r>
            <a:endParaRPr sz="2700"/>
          </a:p>
        </p:txBody>
      </p:sp>
      <p:pic>
        <p:nvPicPr>
          <p:cNvPr id="366" name="Google Shape;36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223" y="1482350"/>
            <a:ext cx="4357551" cy="21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6"/>
          <p:cNvSpPr txBox="1"/>
          <p:nvPr/>
        </p:nvSpPr>
        <p:spPr>
          <a:xfrm>
            <a:off x="912675" y="1245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Hands-On Machine Learning with Scikit-Learn, Keras &amp; TensorFlow 2nd ed.</a:t>
            </a:r>
            <a:endParaRPr sz="2700"/>
          </a:p>
        </p:txBody>
      </p:sp>
      <p:pic>
        <p:nvPicPr>
          <p:cNvPr id="374" name="Google Shape;37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900" y="1218200"/>
            <a:ext cx="2846782" cy="373532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87"/>
          <p:cNvSpPr txBox="1"/>
          <p:nvPr/>
        </p:nvSpPr>
        <p:spPr>
          <a:xfrm>
            <a:off x="4755600" y="2302800"/>
            <a:ext cx="36765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Apéndice B: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Machine Learning Project Checklist.</a:t>
            </a:r>
            <a:br>
              <a:rPr lang="en"/>
            </a:b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